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7" r:id="rId6"/>
    <p:sldId id="271" r:id="rId7"/>
    <p:sldId id="260" r:id="rId8"/>
    <p:sldId id="268" r:id="rId9"/>
    <p:sldId id="273" r:id="rId10"/>
    <p:sldId id="269" r:id="rId11"/>
    <p:sldId id="272" r:id="rId12"/>
    <p:sldId id="270" r:id="rId13"/>
    <p:sldId id="274" r:id="rId14"/>
    <p:sldId id="275" r:id="rId15"/>
    <p:sldId id="262" r:id="rId16"/>
    <p:sldId id="261" r:id="rId17"/>
    <p:sldId id="26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444"/>
  </p:normalViewPr>
  <p:slideViewPr>
    <p:cSldViewPr snapToGrid="0" snapToObjects="1">
      <p:cViewPr>
        <p:scale>
          <a:sx n="82" d="100"/>
          <a:sy n="82" d="100"/>
        </p:scale>
        <p:origin x="49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9AF7-5B41-B043-B5DC-B85D96B7F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308DF-826C-CA4F-9AFD-A3B86B4CC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92B77-DC9D-1841-A592-F341E042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4D4F0-43FC-674E-9E34-4BB0AE41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B181A-0AD7-6344-83A3-28F9263F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92E0-8C7A-0C43-B2DC-F944F1BF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ED7C3-3B6C-1D49-8901-9D286A95C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DDA8-4227-F845-98CF-C0C14A85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765E8-4047-4643-A7BE-CB4482C3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72BCE-0F87-9349-9E8C-99B0AAAE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8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FF7FB-3D1E-4B43-A7CC-42BD61846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CDB3F-4357-C74A-9297-E2771631C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6FC0-CDA9-A54E-A626-4970B99A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A6BF9-E12F-4C46-B2DD-5A1C4343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2B078-8B17-D34E-85C4-ED9C9C69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0271-40EF-654F-BB3B-168A584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FFA6-5742-9745-A7F8-CADD5909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C499E-303F-BF4E-8DF5-E03792F9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F8795-F0E1-724C-9042-5F494D39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5EDC3-4CED-2246-8284-26FD7F82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8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AA73-0369-EC4F-9969-D9D2203A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A4CBC-3F1C-7A46-82BF-8588289E9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6625B-E6F2-A942-A7AB-B6621E73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4B4A-F832-D14B-8CE6-CC9C4E96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8637-3B45-E441-BD40-A67E69B0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5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603C-CB1A-B742-83FB-8063CEF6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2490-2323-AD4F-A5EE-071EE7D46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61DF9-50CE-2C46-A0ED-C070F91E4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116A4-673C-3148-ADE4-1F4BBA28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7F009-2D53-AD49-BA52-79D52243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AAA13-F5B2-4749-A10C-7614384D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C80D-6641-A34C-B266-B5F037A5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41F7D-DB1A-3F4E-B536-FBABE4265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36C94-2B7E-734A-A5A3-574E4FDFF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570B0-1ADC-A047-9D0F-53AD1357B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12FED-7713-684E-952C-C547E075C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931E4-8987-B446-A497-1C086B2B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1F49E-2D82-0444-AAEF-DC2B179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53EB3-CAE8-3E4A-9E98-B448E736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7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21A4-D717-CF4F-9754-A1B692F2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2C144-FACB-C149-9892-3D207EDF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DEBCE-6743-614E-A603-026D1BF1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898B9-8EAD-CA41-A58F-EB07314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78897-7CEA-E649-B0C0-78B7AA4C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B6873-E736-E443-A4DB-C8D6396FC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9CB35-01F3-5144-8D31-D2075832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6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4232-9A42-A543-BA96-2B43B532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AADCF-6997-6741-AD11-7889ECC9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F3FD3-CF21-F445-AE3F-A0F4F7BB2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44420-6E2F-374F-BCA7-C5CBC51B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2F70E-E23A-9640-B189-0EC21FAB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72BB2-A67D-644E-9227-C5EDD930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5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69AB-1649-D04B-821B-2E9C6E59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5A6E6-BC29-AD4B-BC49-1987373FA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5A07-03C4-5C41-87FB-B7C60458D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24679-0575-D04C-AEBE-8116633A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0100D-1390-304C-8553-296BDB50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E5D3A-3A0C-DE48-A337-3E8306F1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86565-AC36-494D-9EB5-D9338D2F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12F9-4877-804E-8155-5B47416B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1F66D-C6BF-CE4D-8C75-8050FB2DC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695B4-D70C-3349-B835-B0FA209E1CE7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CA32-B249-7A45-B48A-B5F6D3F02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11A1C-755B-C145-861E-9FC6C2B8C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8156-95F8-DB48-91AA-C0FC0AC5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E8AE-ED8A-7641-8FC6-1ADF75F0E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" panose="02020503060505020303" pitchFamily="18" charset="77"/>
              </a:rPr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7D257-2449-E04A-A259-9A867200B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If, Loop,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EC02F-79A7-9244-A0F7-0B7FEECE7662}"/>
              </a:ext>
            </a:extLst>
          </p:cNvPr>
          <p:cNvSpPr/>
          <p:nvPr/>
        </p:nvSpPr>
        <p:spPr>
          <a:xfrm>
            <a:off x="6798086" y="2529959"/>
            <a:ext cx="19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uclid" panose="02020503060505020303" pitchFamily="18" charset="77"/>
              </a:rPr>
              <a:t>Advanced Python</a:t>
            </a:r>
          </a:p>
        </p:txBody>
      </p:sp>
    </p:spTree>
    <p:extLst>
      <p:ext uri="{BB962C8B-B14F-4D97-AF65-F5344CB8AC3E}">
        <p14:creationId xmlns:p14="http://schemas.microsoft.com/office/powerpoint/2010/main" val="1542657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F9BB-C433-D24D-B2DF-92FB7A6306DD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236D-0FBC-BC41-8D6C-344B5FA1F797}"/>
              </a:ext>
            </a:extLst>
          </p:cNvPr>
          <p:cNvSpPr txBox="1"/>
          <p:nvPr/>
        </p:nvSpPr>
        <p:spPr>
          <a:xfrm>
            <a:off x="5352542" y="2710190"/>
            <a:ext cx="66400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میخواهیم برنامه ای برای چاپ شکل زیر داشته باشیم:</a:t>
            </a: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fa-IR" sz="28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53E89-8DD2-1145-80F0-C4DDC0A27B86}"/>
              </a:ext>
            </a:extLst>
          </p:cNvPr>
          <p:cNvSpPr txBox="1"/>
          <p:nvPr/>
        </p:nvSpPr>
        <p:spPr>
          <a:xfrm>
            <a:off x="1085832" y="1294417"/>
            <a:ext cx="32031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</a:t>
            </a:r>
            <a:b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 *</a:t>
            </a:r>
            <a:endParaRPr lang="en-US" sz="36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D7382-798F-CA41-81FB-E593D1CE4D20}"/>
              </a:ext>
            </a:extLst>
          </p:cNvPr>
          <p:cNvSpPr txBox="1"/>
          <p:nvPr/>
        </p:nvSpPr>
        <p:spPr>
          <a:xfrm>
            <a:off x="589040" y="58215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6F3ED-00F1-484A-A255-17524DFF4A4E}"/>
              </a:ext>
            </a:extLst>
          </p:cNvPr>
          <p:cNvSpPr txBox="1"/>
          <p:nvPr/>
        </p:nvSpPr>
        <p:spPr>
          <a:xfrm>
            <a:off x="574693" y="1447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A20A0-E954-2B41-BF52-8A87991B7B61}"/>
              </a:ext>
            </a:extLst>
          </p:cNvPr>
          <p:cNvSpPr txBox="1"/>
          <p:nvPr/>
        </p:nvSpPr>
        <p:spPr>
          <a:xfrm rot="5400000">
            <a:off x="-1344463" y="3685418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…………………………………………………………………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02930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53E89-8DD2-1145-80F0-C4DDC0A27B86}"/>
              </a:ext>
            </a:extLst>
          </p:cNvPr>
          <p:cNvSpPr txBox="1"/>
          <p:nvPr/>
        </p:nvSpPr>
        <p:spPr>
          <a:xfrm>
            <a:off x="1387518" y="1112598"/>
            <a:ext cx="32031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</a:t>
            </a:r>
          </a:p>
          <a:p>
            <a:pPr marL="0" algn="r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</a:t>
            </a:r>
            <a:b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 *</a:t>
            </a:r>
            <a:endParaRPr lang="en-US" sz="36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6F3ED-00F1-484A-A255-17524DFF4A4E}"/>
              </a:ext>
            </a:extLst>
          </p:cNvPr>
          <p:cNvSpPr txBox="1"/>
          <p:nvPr/>
        </p:nvSpPr>
        <p:spPr>
          <a:xfrm>
            <a:off x="4746643" y="1261397"/>
            <a:ext cx="20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1:  16 blanks , 1 star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EABE4-CE35-1A4E-B4AC-536116069660}"/>
              </a:ext>
            </a:extLst>
          </p:cNvPr>
          <p:cNvSpPr txBox="1"/>
          <p:nvPr/>
        </p:nvSpPr>
        <p:spPr>
          <a:xfrm>
            <a:off x="4713500" y="1813847"/>
            <a:ext cx="202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>
                <a:solidFill>
                  <a:schemeClr val="accent1"/>
                </a:solidFill>
              </a:rPr>
              <a:t>2: 14 blanks, 2 stars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6459A-361D-0C4E-80BE-F1115F6EA669}"/>
              </a:ext>
            </a:extLst>
          </p:cNvPr>
          <p:cNvSpPr txBox="1"/>
          <p:nvPr/>
        </p:nvSpPr>
        <p:spPr>
          <a:xfrm>
            <a:off x="4719748" y="2366297"/>
            <a:ext cx="202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3: 12 blanks, 3 stars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E491C-BAAE-8F4F-BF59-C0051A72879C}"/>
              </a:ext>
            </a:extLst>
          </p:cNvPr>
          <p:cNvSpPr txBox="1"/>
          <p:nvPr/>
        </p:nvSpPr>
        <p:spPr>
          <a:xfrm>
            <a:off x="4708622" y="2918747"/>
            <a:ext cx="202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4: 10 blanks, 4 stars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BA83B-CF93-6F47-8D7E-EF3B59DE4E40}"/>
              </a:ext>
            </a:extLst>
          </p:cNvPr>
          <p:cNvSpPr txBox="1"/>
          <p:nvPr/>
        </p:nvSpPr>
        <p:spPr>
          <a:xfrm>
            <a:off x="4708622" y="3443288"/>
            <a:ext cx="195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5: 8 blanks,  5 stars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483D0-A0A7-E74B-8E0E-5295DCD48F0E}"/>
              </a:ext>
            </a:extLst>
          </p:cNvPr>
          <p:cNvSpPr txBox="1"/>
          <p:nvPr/>
        </p:nvSpPr>
        <p:spPr>
          <a:xfrm>
            <a:off x="4708622" y="4023647"/>
            <a:ext cx="195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6: 6 blanks, 6 stars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8EAC9-99E2-BD4D-82E4-8EECAFE2C5B8}"/>
              </a:ext>
            </a:extLst>
          </p:cNvPr>
          <p:cNvSpPr txBox="1"/>
          <p:nvPr/>
        </p:nvSpPr>
        <p:spPr>
          <a:xfrm>
            <a:off x="4699176" y="4593410"/>
            <a:ext cx="19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7: 4 blanks, 7 stars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801EC-A7A1-E448-A2BB-383C18EE1C4D}"/>
              </a:ext>
            </a:extLst>
          </p:cNvPr>
          <p:cNvSpPr txBox="1"/>
          <p:nvPr/>
        </p:nvSpPr>
        <p:spPr>
          <a:xfrm>
            <a:off x="4708622" y="5117951"/>
            <a:ext cx="19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8: 2 blanks, 8 stars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396AB-0BD0-5C4B-AFDB-CA12E715E942}"/>
              </a:ext>
            </a:extLst>
          </p:cNvPr>
          <p:cNvSpPr txBox="1"/>
          <p:nvPr/>
        </p:nvSpPr>
        <p:spPr>
          <a:xfrm>
            <a:off x="4708622" y="5642492"/>
            <a:ext cx="181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9: 0 blank, 9 stars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92D25-EFC5-3A45-98D8-02D8656A230A}"/>
              </a:ext>
            </a:extLst>
          </p:cNvPr>
          <p:cNvSpPr txBox="1"/>
          <p:nvPr/>
        </p:nvSpPr>
        <p:spPr>
          <a:xfrm>
            <a:off x="7354820" y="3000509"/>
            <a:ext cx="34496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#Blanks = 2*n – 2*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</a:t>
            </a:r>
          </a:p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#Stars = 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1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F9BB-C433-D24D-B2DF-92FB7A6306DD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236D-0FBC-BC41-8D6C-344B5FA1F797}"/>
              </a:ext>
            </a:extLst>
          </p:cNvPr>
          <p:cNvSpPr txBox="1"/>
          <p:nvPr/>
        </p:nvSpPr>
        <p:spPr>
          <a:xfrm>
            <a:off x="5352542" y="2710190"/>
            <a:ext cx="66400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میخواهیم برنامه ای برای چاپ شکل زیر داشته باشیم:</a:t>
            </a: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fa-IR" sz="28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AE034E-9293-FA47-886B-607C69A96652}"/>
              </a:ext>
            </a:extLst>
          </p:cNvPr>
          <p:cNvSpPr/>
          <p:nvPr/>
        </p:nvSpPr>
        <p:spPr>
          <a:xfrm>
            <a:off x="1569407" y="177483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   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  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 *****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*******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*********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*******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 *****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  ***</a:t>
            </a:r>
          </a:p>
          <a:p>
            <a:r>
              <a:rPr lang="en-US" sz="3200" dirty="0">
                <a:solidFill>
                  <a:srgbClr val="0070C0"/>
                </a:solidFill>
                <a:latin typeface="Andale Mono" panose="020B0509000000000004" pitchFamily="49" charset="0"/>
              </a:rPr>
              <a:t>    *</a:t>
            </a:r>
            <a:endParaRPr lang="en-US" sz="3200" dirty="0">
              <a:solidFill>
                <a:srgbClr val="0070C0"/>
              </a:solidFill>
              <a:effectLst/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2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AE034E-9293-FA47-886B-607C69A96652}"/>
              </a:ext>
            </a:extLst>
          </p:cNvPr>
          <p:cNvSpPr/>
          <p:nvPr/>
        </p:nvSpPr>
        <p:spPr>
          <a:xfrm>
            <a:off x="1569406" y="614325"/>
            <a:ext cx="765965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  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  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*******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*********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*******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  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  *</a:t>
            </a:r>
            <a:endParaRPr lang="en-US" sz="4000" dirty="0">
              <a:solidFill>
                <a:srgbClr val="0070C0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7EE46-08A4-7048-A04C-D79688276D0F}"/>
              </a:ext>
            </a:extLst>
          </p:cNvPr>
          <p:cNvSpPr txBox="1"/>
          <p:nvPr/>
        </p:nvSpPr>
        <p:spPr>
          <a:xfrm>
            <a:off x="5531497" y="330262"/>
            <a:ext cx="2538515" cy="7121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1: 4 blanks, 1 star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2: 3 blanks, 3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3: 2 blanks, 5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4: 1 blanks, 7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5: 0 blanks,  9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6: 1 blanks, 7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7: 2 blanks, 5 stars 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8: 3 blanks, 3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9: 4 blanks, 1 star</a:t>
            </a:r>
          </a:p>
          <a:p>
            <a:pPr>
              <a:lnSpc>
                <a:spcPct val="175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7A2424-DEE4-7A4A-B01F-22C35D4EE2A3}"/>
              </a:ext>
            </a:extLst>
          </p:cNvPr>
          <p:cNvCxnSpPr>
            <a:cxnSpLocks/>
          </p:cNvCxnSpPr>
          <p:nvPr/>
        </p:nvCxnSpPr>
        <p:spPr>
          <a:xfrm>
            <a:off x="774915" y="3332135"/>
            <a:ext cx="109418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DF198-4BA3-D540-B31F-DFF1768F3310}"/>
              </a:ext>
            </a:extLst>
          </p:cNvPr>
          <p:cNvSpPr txBox="1"/>
          <p:nvPr/>
        </p:nvSpPr>
        <p:spPr>
          <a:xfrm>
            <a:off x="8615311" y="1707441"/>
            <a:ext cx="281647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#Blanks = n – 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</a:t>
            </a:r>
          </a:p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#Stars = 2*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- 1 </a:t>
            </a:r>
          </a:p>
        </p:txBody>
      </p:sp>
    </p:spTree>
    <p:extLst>
      <p:ext uri="{BB962C8B-B14F-4D97-AF65-F5344CB8AC3E}">
        <p14:creationId xmlns:p14="http://schemas.microsoft.com/office/powerpoint/2010/main" val="13600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AE034E-9293-FA47-886B-607C69A96652}"/>
              </a:ext>
            </a:extLst>
          </p:cNvPr>
          <p:cNvSpPr/>
          <p:nvPr/>
        </p:nvSpPr>
        <p:spPr>
          <a:xfrm>
            <a:off x="1569406" y="614325"/>
            <a:ext cx="765965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  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  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*******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*********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*******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*****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  ***</a:t>
            </a:r>
          </a:p>
          <a:p>
            <a:r>
              <a:rPr lang="en-US" sz="4000" dirty="0">
                <a:solidFill>
                  <a:srgbClr val="0070C0"/>
                </a:solidFill>
                <a:latin typeface="Andale Mono" panose="020B0509000000000004" pitchFamily="49" charset="0"/>
              </a:rPr>
              <a:t>    *</a:t>
            </a:r>
            <a:endParaRPr lang="en-US" sz="4000" dirty="0">
              <a:solidFill>
                <a:srgbClr val="0070C0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7EE46-08A4-7048-A04C-D79688276D0F}"/>
              </a:ext>
            </a:extLst>
          </p:cNvPr>
          <p:cNvSpPr txBox="1"/>
          <p:nvPr/>
        </p:nvSpPr>
        <p:spPr>
          <a:xfrm>
            <a:off x="5531497" y="330262"/>
            <a:ext cx="2538515" cy="7121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1: 4 blanks, 1 star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2: 3 blanks, 3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3: 2 blanks, 5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4: 1 blanks, 7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5: 0 blanks,  9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 dirty="0">
                <a:solidFill>
                  <a:srgbClr val="0070C0"/>
                </a:solidFill>
              </a:rPr>
              <a:t>: 1 blanks, 7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: 2 blanks, 5 stars 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C00000"/>
                </a:solidFill>
              </a:rPr>
              <a:t>3</a:t>
            </a:r>
            <a:r>
              <a:rPr lang="en-US" sz="2400" dirty="0">
                <a:solidFill>
                  <a:srgbClr val="0070C0"/>
                </a:solidFill>
              </a:rPr>
              <a:t>: 3 blanks, 3 stars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C00000"/>
                </a:solidFill>
              </a:rPr>
              <a:t>4</a:t>
            </a:r>
            <a:r>
              <a:rPr lang="en-US" sz="2400" dirty="0">
                <a:solidFill>
                  <a:srgbClr val="0070C0"/>
                </a:solidFill>
              </a:rPr>
              <a:t>: 4 blanks, 1 star</a:t>
            </a:r>
          </a:p>
          <a:p>
            <a:pPr>
              <a:lnSpc>
                <a:spcPct val="175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7A2424-DEE4-7A4A-B01F-22C35D4EE2A3}"/>
              </a:ext>
            </a:extLst>
          </p:cNvPr>
          <p:cNvCxnSpPr>
            <a:cxnSpLocks/>
          </p:cNvCxnSpPr>
          <p:nvPr/>
        </p:nvCxnSpPr>
        <p:spPr>
          <a:xfrm>
            <a:off x="774915" y="3332135"/>
            <a:ext cx="109418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DF198-4BA3-D540-B31F-DFF1768F3310}"/>
              </a:ext>
            </a:extLst>
          </p:cNvPr>
          <p:cNvSpPr txBox="1"/>
          <p:nvPr/>
        </p:nvSpPr>
        <p:spPr>
          <a:xfrm>
            <a:off x="8397564" y="1707441"/>
            <a:ext cx="281647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#Blanks = n – 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</a:t>
            </a:r>
          </a:p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#Stars = 2*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- 1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3963E-98E8-F44F-9175-EEA92300DA1A}"/>
              </a:ext>
            </a:extLst>
          </p:cNvPr>
          <p:cNvSpPr txBox="1"/>
          <p:nvPr/>
        </p:nvSpPr>
        <p:spPr>
          <a:xfrm>
            <a:off x="8397564" y="4411895"/>
            <a:ext cx="365003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#Blanks = 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</a:t>
            </a:r>
          </a:p>
          <a:p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#Stars = 2*n – 2*</a:t>
            </a:r>
            <a:r>
              <a:rPr lang="en-US" sz="24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2400" b="1" dirty="0">
                <a:solidFill>
                  <a:srgbClr val="002060"/>
                </a:solidFill>
                <a:latin typeface="Euclid" panose="02020503060505020303" pitchFamily="18" charset="77"/>
              </a:rPr>
              <a:t> -1 </a:t>
            </a:r>
          </a:p>
        </p:txBody>
      </p:sp>
    </p:spTree>
    <p:extLst>
      <p:ext uri="{BB962C8B-B14F-4D97-AF65-F5344CB8AC3E}">
        <p14:creationId xmlns:p14="http://schemas.microsoft.com/office/powerpoint/2010/main" val="15058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041472-DA5E-ED43-9A86-0BF51C87DFB2}"/>
              </a:ext>
            </a:extLst>
          </p:cNvPr>
          <p:cNvSpPr txBox="1"/>
          <p:nvPr/>
        </p:nvSpPr>
        <p:spPr>
          <a:xfrm>
            <a:off x="2886822" y="2931207"/>
            <a:ext cx="7114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def </a:t>
            </a:r>
            <a:r>
              <a:rPr lang="en-US" sz="32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function_name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input_1, input_2, …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function_body</a:t>
            </a: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	return </a:t>
            </a:r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04DA8-42CA-EB4E-AF2A-26C44C9DC7F8}"/>
              </a:ext>
            </a:extLst>
          </p:cNvPr>
          <p:cNvSpPr/>
          <p:nvPr/>
        </p:nvSpPr>
        <p:spPr>
          <a:xfrm>
            <a:off x="2581661" y="2563209"/>
            <a:ext cx="7595092" cy="2324746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499028148">
                  <a:custGeom>
                    <a:avLst/>
                    <a:gdLst>
                      <a:gd name="connsiteX0" fmla="*/ 0 w 7595092"/>
                      <a:gd name="connsiteY0" fmla="*/ 0 h 2324746"/>
                      <a:gd name="connsiteX1" fmla="*/ 842365 w 7595092"/>
                      <a:gd name="connsiteY1" fmla="*/ 0 h 2324746"/>
                      <a:gd name="connsiteX2" fmla="*/ 1380926 w 7595092"/>
                      <a:gd name="connsiteY2" fmla="*/ 0 h 2324746"/>
                      <a:gd name="connsiteX3" fmla="*/ 1995438 w 7595092"/>
                      <a:gd name="connsiteY3" fmla="*/ 0 h 2324746"/>
                      <a:gd name="connsiteX4" fmla="*/ 2609950 w 7595092"/>
                      <a:gd name="connsiteY4" fmla="*/ 0 h 2324746"/>
                      <a:gd name="connsiteX5" fmla="*/ 3224462 w 7595092"/>
                      <a:gd name="connsiteY5" fmla="*/ 0 h 2324746"/>
                      <a:gd name="connsiteX6" fmla="*/ 3763023 w 7595092"/>
                      <a:gd name="connsiteY6" fmla="*/ 0 h 2324746"/>
                      <a:gd name="connsiteX7" fmla="*/ 4605388 w 7595092"/>
                      <a:gd name="connsiteY7" fmla="*/ 0 h 2324746"/>
                      <a:gd name="connsiteX8" fmla="*/ 5143949 w 7595092"/>
                      <a:gd name="connsiteY8" fmla="*/ 0 h 2324746"/>
                      <a:gd name="connsiteX9" fmla="*/ 5606559 w 7595092"/>
                      <a:gd name="connsiteY9" fmla="*/ 0 h 2324746"/>
                      <a:gd name="connsiteX10" fmla="*/ 6372973 w 7595092"/>
                      <a:gd name="connsiteY10" fmla="*/ 0 h 2324746"/>
                      <a:gd name="connsiteX11" fmla="*/ 6911534 w 7595092"/>
                      <a:gd name="connsiteY11" fmla="*/ 0 h 2324746"/>
                      <a:gd name="connsiteX12" fmla="*/ 7595092 w 7595092"/>
                      <a:gd name="connsiteY12" fmla="*/ 0 h 2324746"/>
                      <a:gd name="connsiteX13" fmla="*/ 7595092 w 7595092"/>
                      <a:gd name="connsiteY13" fmla="*/ 557939 h 2324746"/>
                      <a:gd name="connsiteX14" fmla="*/ 7595092 w 7595092"/>
                      <a:gd name="connsiteY14" fmla="*/ 1092631 h 2324746"/>
                      <a:gd name="connsiteX15" fmla="*/ 7595092 w 7595092"/>
                      <a:gd name="connsiteY15" fmla="*/ 1604075 h 2324746"/>
                      <a:gd name="connsiteX16" fmla="*/ 7595092 w 7595092"/>
                      <a:gd name="connsiteY16" fmla="*/ 2324746 h 2324746"/>
                      <a:gd name="connsiteX17" fmla="*/ 6752727 w 7595092"/>
                      <a:gd name="connsiteY17" fmla="*/ 2324746 h 2324746"/>
                      <a:gd name="connsiteX18" fmla="*/ 6290117 w 7595092"/>
                      <a:gd name="connsiteY18" fmla="*/ 2324746 h 2324746"/>
                      <a:gd name="connsiteX19" fmla="*/ 5523703 w 7595092"/>
                      <a:gd name="connsiteY19" fmla="*/ 2324746 h 2324746"/>
                      <a:gd name="connsiteX20" fmla="*/ 5061093 w 7595092"/>
                      <a:gd name="connsiteY20" fmla="*/ 2324746 h 2324746"/>
                      <a:gd name="connsiteX21" fmla="*/ 4522532 w 7595092"/>
                      <a:gd name="connsiteY21" fmla="*/ 2324746 h 2324746"/>
                      <a:gd name="connsiteX22" fmla="*/ 3680167 w 7595092"/>
                      <a:gd name="connsiteY22" fmla="*/ 2324746 h 2324746"/>
                      <a:gd name="connsiteX23" fmla="*/ 2837803 w 7595092"/>
                      <a:gd name="connsiteY23" fmla="*/ 2324746 h 2324746"/>
                      <a:gd name="connsiteX24" fmla="*/ 1995438 w 7595092"/>
                      <a:gd name="connsiteY24" fmla="*/ 2324746 h 2324746"/>
                      <a:gd name="connsiteX25" fmla="*/ 1532828 w 7595092"/>
                      <a:gd name="connsiteY25" fmla="*/ 2324746 h 2324746"/>
                      <a:gd name="connsiteX26" fmla="*/ 918316 w 7595092"/>
                      <a:gd name="connsiteY26" fmla="*/ 2324746 h 2324746"/>
                      <a:gd name="connsiteX27" fmla="*/ 0 w 7595092"/>
                      <a:gd name="connsiteY27" fmla="*/ 2324746 h 2324746"/>
                      <a:gd name="connsiteX28" fmla="*/ 0 w 7595092"/>
                      <a:gd name="connsiteY28" fmla="*/ 1743560 h 2324746"/>
                      <a:gd name="connsiteX29" fmla="*/ 0 w 7595092"/>
                      <a:gd name="connsiteY29" fmla="*/ 1208868 h 2324746"/>
                      <a:gd name="connsiteX30" fmla="*/ 0 w 7595092"/>
                      <a:gd name="connsiteY30" fmla="*/ 581187 h 2324746"/>
                      <a:gd name="connsiteX31" fmla="*/ 0 w 7595092"/>
                      <a:gd name="connsiteY31" fmla="*/ 0 h 2324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595092" h="2324746" extrusionOk="0">
                        <a:moveTo>
                          <a:pt x="0" y="0"/>
                        </a:moveTo>
                        <a:cubicBezTo>
                          <a:pt x="228058" y="22757"/>
                          <a:pt x="496786" y="-41877"/>
                          <a:pt x="842365" y="0"/>
                        </a:cubicBezTo>
                        <a:cubicBezTo>
                          <a:pt x="1187944" y="41877"/>
                          <a:pt x="1257323" y="-21378"/>
                          <a:pt x="1380926" y="0"/>
                        </a:cubicBezTo>
                        <a:cubicBezTo>
                          <a:pt x="1504529" y="21378"/>
                          <a:pt x="1832759" y="-30676"/>
                          <a:pt x="1995438" y="0"/>
                        </a:cubicBezTo>
                        <a:cubicBezTo>
                          <a:pt x="2158117" y="30676"/>
                          <a:pt x="2425177" y="414"/>
                          <a:pt x="2609950" y="0"/>
                        </a:cubicBezTo>
                        <a:cubicBezTo>
                          <a:pt x="2794723" y="-414"/>
                          <a:pt x="3084493" y="-14088"/>
                          <a:pt x="3224462" y="0"/>
                        </a:cubicBezTo>
                        <a:cubicBezTo>
                          <a:pt x="3364431" y="14088"/>
                          <a:pt x="3495564" y="11463"/>
                          <a:pt x="3763023" y="0"/>
                        </a:cubicBezTo>
                        <a:cubicBezTo>
                          <a:pt x="4030482" y="-11463"/>
                          <a:pt x="4372917" y="-28837"/>
                          <a:pt x="4605388" y="0"/>
                        </a:cubicBezTo>
                        <a:cubicBezTo>
                          <a:pt x="4837859" y="28837"/>
                          <a:pt x="4914668" y="12862"/>
                          <a:pt x="5143949" y="0"/>
                        </a:cubicBezTo>
                        <a:cubicBezTo>
                          <a:pt x="5373230" y="-12862"/>
                          <a:pt x="5400646" y="15982"/>
                          <a:pt x="5606559" y="0"/>
                        </a:cubicBezTo>
                        <a:cubicBezTo>
                          <a:pt x="5812472" y="-15982"/>
                          <a:pt x="6216256" y="10652"/>
                          <a:pt x="6372973" y="0"/>
                        </a:cubicBezTo>
                        <a:cubicBezTo>
                          <a:pt x="6529690" y="-10652"/>
                          <a:pt x="6745377" y="166"/>
                          <a:pt x="6911534" y="0"/>
                        </a:cubicBezTo>
                        <a:cubicBezTo>
                          <a:pt x="7077691" y="-166"/>
                          <a:pt x="7433834" y="-27834"/>
                          <a:pt x="7595092" y="0"/>
                        </a:cubicBezTo>
                        <a:cubicBezTo>
                          <a:pt x="7588448" y="242780"/>
                          <a:pt x="7607567" y="407529"/>
                          <a:pt x="7595092" y="557939"/>
                        </a:cubicBezTo>
                        <a:cubicBezTo>
                          <a:pt x="7582617" y="708349"/>
                          <a:pt x="7606448" y="831217"/>
                          <a:pt x="7595092" y="1092631"/>
                        </a:cubicBezTo>
                        <a:cubicBezTo>
                          <a:pt x="7583736" y="1354045"/>
                          <a:pt x="7618837" y="1479749"/>
                          <a:pt x="7595092" y="1604075"/>
                        </a:cubicBezTo>
                        <a:cubicBezTo>
                          <a:pt x="7571347" y="1728401"/>
                          <a:pt x="7607439" y="2151715"/>
                          <a:pt x="7595092" y="2324746"/>
                        </a:cubicBezTo>
                        <a:cubicBezTo>
                          <a:pt x="7364315" y="2306835"/>
                          <a:pt x="7006636" y="2358488"/>
                          <a:pt x="6752727" y="2324746"/>
                        </a:cubicBezTo>
                        <a:cubicBezTo>
                          <a:pt x="6498819" y="2291004"/>
                          <a:pt x="6411504" y="2310233"/>
                          <a:pt x="6290117" y="2324746"/>
                        </a:cubicBezTo>
                        <a:cubicBezTo>
                          <a:pt x="6168730" y="2339260"/>
                          <a:pt x="5874958" y="2318573"/>
                          <a:pt x="5523703" y="2324746"/>
                        </a:cubicBezTo>
                        <a:cubicBezTo>
                          <a:pt x="5172448" y="2330919"/>
                          <a:pt x="5182496" y="2325712"/>
                          <a:pt x="5061093" y="2324746"/>
                        </a:cubicBezTo>
                        <a:cubicBezTo>
                          <a:pt x="4939690" y="2323781"/>
                          <a:pt x="4647202" y="2333983"/>
                          <a:pt x="4522532" y="2324746"/>
                        </a:cubicBezTo>
                        <a:cubicBezTo>
                          <a:pt x="4397862" y="2315509"/>
                          <a:pt x="3942023" y="2293077"/>
                          <a:pt x="3680167" y="2324746"/>
                        </a:cubicBezTo>
                        <a:cubicBezTo>
                          <a:pt x="3418312" y="2356415"/>
                          <a:pt x="3175671" y="2340058"/>
                          <a:pt x="2837803" y="2324746"/>
                        </a:cubicBezTo>
                        <a:cubicBezTo>
                          <a:pt x="2499935" y="2309434"/>
                          <a:pt x="2354067" y="2325967"/>
                          <a:pt x="1995438" y="2324746"/>
                        </a:cubicBezTo>
                        <a:cubicBezTo>
                          <a:pt x="1636810" y="2323525"/>
                          <a:pt x="1637607" y="2344617"/>
                          <a:pt x="1532828" y="2324746"/>
                        </a:cubicBezTo>
                        <a:cubicBezTo>
                          <a:pt x="1428049" y="2304876"/>
                          <a:pt x="1066795" y="2315727"/>
                          <a:pt x="918316" y="2324746"/>
                        </a:cubicBezTo>
                        <a:cubicBezTo>
                          <a:pt x="769837" y="2333765"/>
                          <a:pt x="453651" y="2346722"/>
                          <a:pt x="0" y="2324746"/>
                        </a:cubicBezTo>
                        <a:cubicBezTo>
                          <a:pt x="-17109" y="2162627"/>
                          <a:pt x="-2474" y="2010592"/>
                          <a:pt x="0" y="1743560"/>
                        </a:cubicBezTo>
                        <a:cubicBezTo>
                          <a:pt x="2474" y="1476528"/>
                          <a:pt x="4053" y="1467554"/>
                          <a:pt x="0" y="1208868"/>
                        </a:cubicBezTo>
                        <a:cubicBezTo>
                          <a:pt x="-4053" y="950182"/>
                          <a:pt x="-6494" y="795954"/>
                          <a:pt x="0" y="581187"/>
                        </a:cubicBezTo>
                        <a:cubicBezTo>
                          <a:pt x="6494" y="366420"/>
                          <a:pt x="6704" y="200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C4251-6767-CD41-9753-E8006F407F1E}"/>
              </a:ext>
            </a:extLst>
          </p:cNvPr>
          <p:cNvSpPr txBox="1"/>
          <p:nvPr/>
        </p:nvSpPr>
        <p:spPr>
          <a:xfrm>
            <a:off x="5433102" y="1945288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Syntax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9205B-C25B-B643-84B8-AE9C9305233E}"/>
              </a:ext>
            </a:extLst>
          </p:cNvPr>
          <p:cNvSpPr txBox="1"/>
          <p:nvPr/>
        </p:nvSpPr>
        <p:spPr>
          <a:xfrm>
            <a:off x="5214380" y="659658"/>
            <a:ext cx="1763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3200" dirty="0">
                <a:solidFill>
                  <a:schemeClr val="bg1"/>
                </a:solidFill>
                <a:latin typeface="Euclid" panose="02020503060505020303" pitchFamily="18" charset="77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55902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17BA0-01E6-F348-87EF-AC5BBA7C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54" y="1776893"/>
            <a:ext cx="4760489" cy="4205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5FE8C-E10F-4547-9ED0-B3A34EA62FFC}"/>
              </a:ext>
            </a:extLst>
          </p:cNvPr>
          <p:cNvSpPr txBox="1"/>
          <p:nvPr/>
        </p:nvSpPr>
        <p:spPr>
          <a:xfrm>
            <a:off x="3999656" y="629981"/>
            <a:ext cx="419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Euclid" panose="02020503060505020303" pitchFamily="18" charset="77"/>
              </a:rPr>
              <a:t>Function Call Stack</a:t>
            </a:r>
          </a:p>
        </p:txBody>
      </p:sp>
    </p:spTree>
    <p:extLst>
      <p:ext uri="{BB962C8B-B14F-4D97-AF65-F5344CB8AC3E}">
        <p14:creationId xmlns:p14="http://schemas.microsoft.com/office/powerpoint/2010/main" val="339820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F9BB-C433-D24D-B2DF-92FB7A6306DD}"/>
              </a:ext>
            </a:extLst>
          </p:cNvPr>
          <p:cNvSpPr txBox="1"/>
          <p:nvPr/>
        </p:nvSpPr>
        <p:spPr>
          <a:xfrm>
            <a:off x="5122012" y="8485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236D-0FBC-BC41-8D6C-344B5FA1F797}"/>
              </a:ext>
            </a:extLst>
          </p:cNvPr>
          <p:cNvSpPr txBox="1"/>
          <p:nvPr/>
        </p:nvSpPr>
        <p:spPr>
          <a:xfrm>
            <a:off x="1234697" y="3196525"/>
            <a:ext cx="97225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 err="1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می‌خواهیم</a:t>
            </a:r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</a:t>
            </a:r>
            <a:r>
              <a:rPr lang="fa-IR" sz="2800" b="1" dirty="0" err="1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تابعی</a:t>
            </a:r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بنویسیم که اعداد اول کوچکتر از </a:t>
            </a:r>
            <a:r>
              <a:rPr lang="en-US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n</a:t>
            </a:r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را برای ما پیدا و چاپ کند.</a:t>
            </a: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5580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F9BB-C433-D24D-B2DF-92FB7A6306DD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236D-0FBC-BC41-8D6C-344B5FA1F797}"/>
              </a:ext>
            </a:extLst>
          </p:cNvPr>
          <p:cNvSpPr txBox="1"/>
          <p:nvPr/>
        </p:nvSpPr>
        <p:spPr>
          <a:xfrm>
            <a:off x="884443" y="2679194"/>
            <a:ext cx="1042311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میخواهیم برنامه ای برای محاسبه مساحت سه شکل دایره،‌ مستطیل و مربع بنویسیم. </a:t>
            </a:r>
          </a:p>
          <a:p>
            <a:pPr algn="r" rtl="1"/>
            <a:endParaRPr lang="fa-IR" sz="28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fa-IR" sz="2400" dirty="0" err="1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برنامه‌ای</a:t>
            </a:r>
            <a:r>
              <a:rPr lang="fa-IR" sz="24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بنویسید که:</a:t>
            </a:r>
          </a:p>
          <a:p>
            <a:pPr algn="r" rtl="1"/>
            <a:r>
              <a:rPr lang="fa-IR" sz="24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- بدون وارد کردن دستور خروج پایان نیابد.</a:t>
            </a:r>
          </a:p>
          <a:p>
            <a:pPr marL="457200" indent="-457200" algn="r" rtl="1">
              <a:buFontTx/>
              <a:buChar char="-"/>
            </a:pPr>
            <a:r>
              <a:rPr lang="fa-IR" sz="24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در صورت وارد کردن ابتدای حرف شکل مانند </a:t>
            </a:r>
            <a:r>
              <a:rPr lang="en-US" sz="24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c </a:t>
            </a:r>
            <a:r>
              <a:rPr lang="fa-IR" sz="24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برای دایره، موارد لازم برای محاسبه مساحت دایره</a:t>
            </a:r>
          </a:p>
          <a:p>
            <a:pPr algn="r" rtl="1"/>
            <a:r>
              <a:rPr lang="fa-IR" sz="24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    را (شعاع و عدد پی) را دریافت کند و مساحت را محاسبه و چاپ کند. به همین ترتیب برای دو شکل دیگر</a:t>
            </a:r>
            <a:r>
              <a:rPr lang="fa-IR" sz="28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10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EF6D8A-01E1-1148-94F2-B3E10869B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0" r="20630"/>
          <a:stretch/>
        </p:blipFill>
        <p:spPr>
          <a:xfrm>
            <a:off x="1364933" y="1795247"/>
            <a:ext cx="4374606" cy="410440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CC5C4-401B-BD4D-90BA-023CD0A1C5E2}"/>
              </a:ext>
            </a:extLst>
          </p:cNvPr>
          <p:cNvSpPr txBox="1"/>
          <p:nvPr/>
        </p:nvSpPr>
        <p:spPr>
          <a:xfrm>
            <a:off x="7401615" y="2816398"/>
            <a:ext cx="25571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if 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condition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action_1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else: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action_2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343BD-8291-6342-870C-1CBCEAA073B4}"/>
              </a:ext>
            </a:extLst>
          </p:cNvPr>
          <p:cNvSpPr txBox="1"/>
          <p:nvPr/>
        </p:nvSpPr>
        <p:spPr>
          <a:xfrm>
            <a:off x="2790328" y="1082328"/>
            <a:ext cx="152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Flowchart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448CF-CCB6-8A49-9C4C-34A66E5E97B2}"/>
              </a:ext>
            </a:extLst>
          </p:cNvPr>
          <p:cNvSpPr txBox="1"/>
          <p:nvPr/>
        </p:nvSpPr>
        <p:spPr>
          <a:xfrm>
            <a:off x="8121738" y="1082327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Syntax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D4076-2329-8F4E-A212-4676D64BB4F3}"/>
              </a:ext>
            </a:extLst>
          </p:cNvPr>
          <p:cNvSpPr/>
          <p:nvPr/>
        </p:nvSpPr>
        <p:spPr>
          <a:xfrm>
            <a:off x="6492867" y="1795246"/>
            <a:ext cx="4374606" cy="4104409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4FC2D-5065-3645-893B-61577670F516}"/>
              </a:ext>
            </a:extLst>
          </p:cNvPr>
          <p:cNvSpPr txBox="1"/>
          <p:nvPr/>
        </p:nvSpPr>
        <p:spPr>
          <a:xfrm>
            <a:off x="5259873" y="49755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3200" dirty="0">
                <a:solidFill>
                  <a:schemeClr val="bg1"/>
                </a:solidFill>
                <a:latin typeface="Euclid" panose="02020503060505020303" pitchFamily="18" charset="77"/>
              </a:rPr>
              <a:t>If / Else</a:t>
            </a:r>
          </a:p>
        </p:txBody>
      </p:sp>
    </p:spTree>
    <p:extLst>
      <p:ext uri="{BB962C8B-B14F-4D97-AF65-F5344CB8AC3E}">
        <p14:creationId xmlns:p14="http://schemas.microsoft.com/office/powerpoint/2010/main" val="162793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E4615D-4F80-8347-B344-BF9E3C104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8524" y="1491819"/>
            <a:ext cx="3873500" cy="4432300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DAEFF0-3D1F-594F-9995-440481053999}"/>
              </a:ext>
            </a:extLst>
          </p:cNvPr>
          <p:cNvSpPr txBox="1"/>
          <p:nvPr/>
        </p:nvSpPr>
        <p:spPr>
          <a:xfrm>
            <a:off x="2712836" y="933881"/>
            <a:ext cx="152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Flowchart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5690F-2DAE-6A49-A51E-D5756C44DE7D}"/>
              </a:ext>
            </a:extLst>
          </p:cNvPr>
          <p:cNvSpPr txBox="1"/>
          <p:nvPr/>
        </p:nvSpPr>
        <p:spPr>
          <a:xfrm>
            <a:off x="7123493" y="2351782"/>
            <a:ext cx="311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range()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action_1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D1C569-D5F2-0143-9710-80AC2151C2E0}"/>
              </a:ext>
            </a:extLst>
          </p:cNvPr>
          <p:cNvSpPr/>
          <p:nvPr/>
        </p:nvSpPr>
        <p:spPr>
          <a:xfrm>
            <a:off x="6492867" y="1779748"/>
            <a:ext cx="4374606" cy="4104409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8DCF9-F97A-484F-8630-4FE636C6EA57}"/>
              </a:ext>
            </a:extLst>
          </p:cNvPr>
          <p:cNvSpPr txBox="1"/>
          <p:nvPr/>
        </p:nvSpPr>
        <p:spPr>
          <a:xfrm>
            <a:off x="8121738" y="1051331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Syntax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B711D-9A70-2D44-A772-2C8D9111520F}"/>
              </a:ext>
            </a:extLst>
          </p:cNvPr>
          <p:cNvSpPr txBox="1"/>
          <p:nvPr/>
        </p:nvSpPr>
        <p:spPr>
          <a:xfrm>
            <a:off x="7063701" y="3579360"/>
            <a:ext cx="32329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while 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condition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action_1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E1F95-7D1D-C547-AB51-32A4DC598435}"/>
              </a:ext>
            </a:extLst>
          </p:cNvPr>
          <p:cNvSpPr txBox="1"/>
          <p:nvPr/>
        </p:nvSpPr>
        <p:spPr>
          <a:xfrm>
            <a:off x="7123493" y="4806938"/>
            <a:ext cx="115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break</a:t>
            </a: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1ED83-5947-E146-B328-09A2F900549E}"/>
              </a:ext>
            </a:extLst>
          </p:cNvPr>
          <p:cNvSpPr txBox="1"/>
          <p:nvPr/>
        </p:nvSpPr>
        <p:spPr>
          <a:xfrm>
            <a:off x="5447836" y="481281"/>
            <a:ext cx="109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3200" dirty="0">
                <a:solidFill>
                  <a:schemeClr val="bg1"/>
                </a:solidFill>
                <a:latin typeface="Euclid" panose="02020503060505020303" pitchFamily="18" charset="77"/>
              </a:rPr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425499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F9BB-C433-D24D-B2DF-92FB7A6306DD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236D-0FBC-BC41-8D6C-344B5FA1F797}"/>
              </a:ext>
            </a:extLst>
          </p:cNvPr>
          <p:cNvSpPr txBox="1"/>
          <p:nvPr/>
        </p:nvSpPr>
        <p:spPr>
          <a:xfrm>
            <a:off x="1098636" y="3198167"/>
            <a:ext cx="1194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 err="1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برنامه‌ای</a:t>
            </a:r>
            <a:r>
              <a:rPr lang="fa-IR" sz="24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بنویسید که عددی از کاربر دریافت کند، و منفی، مثبت یا صفر بودن آن را مشخص نماید. </a:t>
            </a:r>
            <a:endParaRPr lang="en-US" sz="24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895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A083EF-6847-3949-B6EB-7B1A2A90F0E9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A6D7D-7B84-8840-831F-B2D71DC16D77}"/>
              </a:ext>
            </a:extLst>
          </p:cNvPr>
          <p:cNvSpPr txBox="1"/>
          <p:nvPr/>
        </p:nvSpPr>
        <p:spPr>
          <a:xfrm>
            <a:off x="1066800" y="3167390"/>
            <a:ext cx="1057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میخواهیم </a:t>
            </a:r>
            <a:r>
              <a:rPr lang="fa-IR" sz="2800" b="1" dirty="0" err="1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برنامه‌ای</a:t>
            </a:r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داشته باشیم که اگر کاربر عددی اعشاری وارد کرد به ما اطلاع دهد.</a:t>
            </a:r>
            <a:endParaRPr lang="en-US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566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A083EF-6847-3949-B6EB-7B1A2A90F0E9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A6D7D-7B84-8840-831F-B2D71DC16D77}"/>
              </a:ext>
            </a:extLst>
          </p:cNvPr>
          <p:cNvSpPr txBox="1"/>
          <p:nvPr/>
        </p:nvSpPr>
        <p:spPr>
          <a:xfrm>
            <a:off x="958683" y="3167390"/>
            <a:ext cx="1098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میخواهیم </a:t>
            </a:r>
            <a:r>
              <a:rPr lang="fa-IR" sz="2800" b="1" dirty="0" err="1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برنامه‌ای</a:t>
            </a:r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 داشته باشیم که مضارب طبیعی عدد ۳ کوچکتر از ۱۰۰۰ را محاسبه کند.</a:t>
            </a:r>
            <a:endParaRPr lang="en-US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395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E4615D-4F80-8347-B344-BF9E3C104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8524" y="1491819"/>
            <a:ext cx="3873500" cy="4432300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DAEFF0-3D1F-594F-9995-440481053999}"/>
              </a:ext>
            </a:extLst>
          </p:cNvPr>
          <p:cNvSpPr txBox="1"/>
          <p:nvPr/>
        </p:nvSpPr>
        <p:spPr>
          <a:xfrm>
            <a:off x="2712836" y="933881"/>
            <a:ext cx="152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Flowchart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5690F-2DAE-6A49-A51E-D5756C44DE7D}"/>
              </a:ext>
            </a:extLst>
          </p:cNvPr>
          <p:cNvSpPr txBox="1"/>
          <p:nvPr/>
        </p:nvSpPr>
        <p:spPr>
          <a:xfrm>
            <a:off x="7123493" y="2351782"/>
            <a:ext cx="311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x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range()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action_1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D1C569-D5F2-0143-9710-80AC2151C2E0}"/>
              </a:ext>
            </a:extLst>
          </p:cNvPr>
          <p:cNvSpPr/>
          <p:nvPr/>
        </p:nvSpPr>
        <p:spPr>
          <a:xfrm>
            <a:off x="6492867" y="1779748"/>
            <a:ext cx="4374606" cy="4104409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8DCF9-F97A-484F-8630-4FE636C6EA57}"/>
              </a:ext>
            </a:extLst>
          </p:cNvPr>
          <p:cNvSpPr txBox="1"/>
          <p:nvPr/>
        </p:nvSpPr>
        <p:spPr>
          <a:xfrm>
            <a:off x="8121738" y="1051331"/>
            <a:ext cx="111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" panose="02020503060505020303" pitchFamily="18" charset="77"/>
              </a:rPr>
              <a:t>Syntax</a:t>
            </a:r>
            <a:endParaRPr lang="en-US" dirty="0">
              <a:solidFill>
                <a:schemeClr val="bg1"/>
              </a:solidFill>
              <a:latin typeface="Euclid" panose="02020503060505020303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B711D-9A70-2D44-A772-2C8D9111520F}"/>
              </a:ext>
            </a:extLst>
          </p:cNvPr>
          <p:cNvSpPr txBox="1"/>
          <p:nvPr/>
        </p:nvSpPr>
        <p:spPr>
          <a:xfrm>
            <a:off x="7063701" y="3579360"/>
            <a:ext cx="32329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while 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condition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action_1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E1F95-7D1D-C547-AB51-32A4DC598435}"/>
              </a:ext>
            </a:extLst>
          </p:cNvPr>
          <p:cNvSpPr txBox="1"/>
          <p:nvPr/>
        </p:nvSpPr>
        <p:spPr>
          <a:xfrm>
            <a:off x="7123493" y="4806938"/>
            <a:ext cx="115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break</a:t>
            </a: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F6168-323D-804D-B475-9A25F671D5A2}"/>
              </a:ext>
            </a:extLst>
          </p:cNvPr>
          <p:cNvSpPr txBox="1"/>
          <p:nvPr/>
        </p:nvSpPr>
        <p:spPr>
          <a:xfrm>
            <a:off x="5447836" y="481281"/>
            <a:ext cx="109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3200" dirty="0">
                <a:solidFill>
                  <a:schemeClr val="bg1"/>
                </a:solidFill>
                <a:latin typeface="Euclid" panose="02020503060505020303" pitchFamily="18" charset="77"/>
              </a:rPr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427434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F9BB-C433-D24D-B2DF-92FB7A6306DD}"/>
              </a:ext>
            </a:extLst>
          </p:cNvPr>
          <p:cNvSpPr txBox="1"/>
          <p:nvPr/>
        </p:nvSpPr>
        <p:spPr>
          <a:xfrm>
            <a:off x="5122014" y="96289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Euclid" panose="02020503060505020303" pitchFamily="18" charset="7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236D-0FBC-BC41-8D6C-344B5FA1F797}"/>
              </a:ext>
            </a:extLst>
          </p:cNvPr>
          <p:cNvSpPr txBox="1"/>
          <p:nvPr/>
        </p:nvSpPr>
        <p:spPr>
          <a:xfrm>
            <a:off x="4800092" y="2672090"/>
            <a:ext cx="66400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میخواهیم برنامه ای برای چاپ شکل زیر داشته باشیم:</a:t>
            </a: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b="1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endParaRPr lang="fa-IR" sz="28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  <a:p>
            <a:pPr algn="r" rtl="1"/>
            <a:r>
              <a:rPr lang="fa-IR" sz="28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C612-B0BF-FA41-BD6B-E3D5673A050B}"/>
              </a:ext>
            </a:extLst>
          </p:cNvPr>
          <p:cNvSpPr txBox="1"/>
          <p:nvPr/>
        </p:nvSpPr>
        <p:spPr>
          <a:xfrm>
            <a:off x="1085832" y="1294417"/>
            <a:ext cx="32031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</a:t>
            </a:r>
            <a:b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 *</a:t>
            </a:r>
            <a:endParaRPr lang="en-US" sz="36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1099F-7D3C-E643-8FD9-9725AC564A7C}"/>
              </a:ext>
            </a:extLst>
          </p:cNvPr>
          <p:cNvSpPr txBox="1"/>
          <p:nvPr/>
        </p:nvSpPr>
        <p:spPr>
          <a:xfrm>
            <a:off x="589040" y="58780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A9E9C-E1C2-AF42-B0A8-6115E9C790BC}"/>
              </a:ext>
            </a:extLst>
          </p:cNvPr>
          <p:cNvSpPr txBox="1"/>
          <p:nvPr/>
        </p:nvSpPr>
        <p:spPr>
          <a:xfrm>
            <a:off x="574693" y="1503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DFBE0-4FFD-DB43-85C0-4840B0132D4C}"/>
              </a:ext>
            </a:extLst>
          </p:cNvPr>
          <p:cNvSpPr txBox="1"/>
          <p:nvPr/>
        </p:nvSpPr>
        <p:spPr>
          <a:xfrm rot="5400000">
            <a:off x="-1344463" y="3741863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…………………………………………………………………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72294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35C612-B0BF-FA41-BD6B-E3D5673A050B}"/>
              </a:ext>
            </a:extLst>
          </p:cNvPr>
          <p:cNvSpPr txBox="1"/>
          <p:nvPr/>
        </p:nvSpPr>
        <p:spPr>
          <a:xfrm>
            <a:off x="1085832" y="1294417"/>
            <a:ext cx="32031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</a:t>
            </a:r>
          </a:p>
          <a:p>
            <a:pPr marL="0" defTabSz="914400" rtl="1" eaLnBrk="1" latinLnBrk="0" hangingPunct="1"/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</a:t>
            </a:r>
            <a:b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solidFill>
                  <a:schemeClr val="accent1"/>
                </a:solidFill>
                <a:latin typeface="B Nazanin" pitchFamily="2" charset="-78"/>
                <a:cs typeface="B Nazanin" pitchFamily="2" charset="-78"/>
              </a:rPr>
              <a:t>* * * * * * * * *</a:t>
            </a:r>
            <a:endParaRPr lang="en-US" sz="3600" dirty="0">
              <a:solidFill>
                <a:schemeClr val="accent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1099F-7D3C-E643-8FD9-9725AC564A7C}"/>
              </a:ext>
            </a:extLst>
          </p:cNvPr>
          <p:cNvSpPr txBox="1"/>
          <p:nvPr/>
        </p:nvSpPr>
        <p:spPr>
          <a:xfrm>
            <a:off x="589040" y="58780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A9E9C-E1C2-AF42-B0A8-6115E9C790BC}"/>
              </a:ext>
            </a:extLst>
          </p:cNvPr>
          <p:cNvSpPr txBox="1"/>
          <p:nvPr/>
        </p:nvSpPr>
        <p:spPr>
          <a:xfrm>
            <a:off x="574693" y="1503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DFBE0-4FFD-DB43-85C0-4840B0132D4C}"/>
              </a:ext>
            </a:extLst>
          </p:cNvPr>
          <p:cNvSpPr txBox="1"/>
          <p:nvPr/>
        </p:nvSpPr>
        <p:spPr>
          <a:xfrm rot="5400000">
            <a:off x="-1344463" y="3741863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…………………………………………………………………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265130-A90D-514E-A67A-6772187EE908}"/>
              </a:ext>
            </a:extLst>
          </p:cNvPr>
          <p:cNvSpPr/>
          <p:nvPr/>
        </p:nvSpPr>
        <p:spPr>
          <a:xfrm>
            <a:off x="6311546" y="3248798"/>
            <a:ext cx="2666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Euclid" panose="02020503060505020303" pitchFamily="18" charset="77"/>
              </a:rPr>
              <a:t>#Stars = </a:t>
            </a:r>
            <a:r>
              <a:rPr lang="en-US" sz="3200" b="1" dirty="0" err="1">
                <a:solidFill>
                  <a:srgbClr val="002060"/>
                </a:solidFill>
                <a:latin typeface="Euclid" panose="02020503060505020303" pitchFamily="18" charset="77"/>
              </a:rPr>
              <a:t>i</a:t>
            </a:r>
            <a:r>
              <a:rPr lang="en-US" sz="3200" b="1" dirty="0">
                <a:solidFill>
                  <a:srgbClr val="002060"/>
                </a:solidFill>
                <a:latin typeface="Euclid" panose="02020503060505020303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349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815</Words>
  <Application>Microsoft Macintosh PowerPoint</Application>
  <PresentationFormat>Widescreen</PresentationFormat>
  <Paragraphs>173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Andale Mono</vt:lpstr>
      <vt:lpstr>Arial</vt:lpstr>
      <vt:lpstr>B Nazanin</vt:lpstr>
      <vt:lpstr>Calibri</vt:lpstr>
      <vt:lpstr>Calibri Light</vt:lpstr>
      <vt:lpstr>Euclid</vt:lpstr>
      <vt:lpstr>Office Theme</vt:lpstr>
      <vt:lpstr>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>Microsoft Office User</dc:creator>
  <cp:lastModifiedBy>Microsoft Office User</cp:lastModifiedBy>
  <cp:revision>15</cp:revision>
  <dcterms:created xsi:type="dcterms:W3CDTF">2021-07-05T11:25:08Z</dcterms:created>
  <dcterms:modified xsi:type="dcterms:W3CDTF">2021-07-07T00:16:11Z</dcterms:modified>
</cp:coreProperties>
</file>